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827CEE-2E7B-4D9C-A74A-D39A4ECA7801}" v="30" dt="2022-04-08T15:39:32.1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7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5892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62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2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66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53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8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0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7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36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1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39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4/8/2022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438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mc:AlternateContent xmlns:mc="http://schemas.openxmlformats.org/markup-compatibility/2006" xmlns:p14="http://schemas.microsoft.com/office/powerpoint/2010/main">
    <mc:Choice Requires="p14">
      <p:transition spd="slow" p14:dur="1750" advClick="0">
        <p:fade/>
      </p:transition>
    </mc:Choice>
    <mc:Fallback xmlns="">
      <p:transition spd="slow" advClick="0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CA5B2A81-2C8E-4963-AFD4-E539D168B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13BFBB-E7C9-41A3-9AE0-5F6D59EF68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1778" y="1118471"/>
            <a:ext cx="6119131" cy="625424"/>
          </a:xfrm>
        </p:spPr>
        <p:txBody>
          <a:bodyPr>
            <a:normAutofit/>
          </a:bodyPr>
          <a:lstStyle/>
          <a:p>
            <a:r>
              <a:rPr lang="en-US" dirty="0"/>
              <a:t>Food Sales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C656C-A9D6-4FDC-8326-EF3520100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0779" y="4113213"/>
            <a:ext cx="2792686" cy="511034"/>
          </a:xfrm>
        </p:spPr>
        <p:txBody>
          <a:bodyPr>
            <a:normAutofit/>
          </a:bodyPr>
          <a:lstStyle/>
          <a:p>
            <a:r>
              <a:rPr lang="en-US" b="1" u="sng" dirty="0"/>
              <a:t>By Tanner Gorman</a:t>
            </a:r>
          </a:p>
        </p:txBody>
      </p:sp>
      <p:pic>
        <p:nvPicPr>
          <p:cNvPr id="22" name="Picture 3" descr="A wall painted in yellow and white">
            <a:extLst>
              <a:ext uri="{FF2B5EF4-FFF2-40B4-BE49-F238E27FC236}">
                <a16:creationId xmlns:a16="http://schemas.microsoft.com/office/drawing/2014/main" id="{F538A293-49E4-D4E9-E7E4-AA78341C4B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121" r="24623"/>
          <a:stretch/>
        </p:blipFill>
        <p:spPr>
          <a:xfrm>
            <a:off x="20" y="10"/>
            <a:ext cx="3863955" cy="6857989"/>
          </a:xfrm>
          <a:prstGeom prst="rect">
            <a:avLst/>
          </a:prstGeom>
        </p:spPr>
      </p:pic>
      <p:cxnSp>
        <p:nvCxnSpPr>
          <p:cNvPr id="23" name="Straight Connector 10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73465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lide1">
            <a:hlinkClick r:id="" action="ppaction://media"/>
            <a:extLst>
              <a:ext uri="{FF2B5EF4-FFF2-40B4-BE49-F238E27FC236}">
                <a16:creationId xmlns:a16="http://schemas.microsoft.com/office/drawing/2014/main" id="{16FC4E32-EC50-4E76-97B3-6A78E77073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06978" y="53187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88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6000">
        <p:fade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01C0CAB-6A03-4C6A-9FAA-219847753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982E0B2-AA9C-441C-A08E-A9DF9CF12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F4CD6D0-88B6-45F4-AC60-54587D3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sky, outdoor, day, several&#10;&#10;Description automatically generated">
            <a:extLst>
              <a:ext uri="{FF2B5EF4-FFF2-40B4-BE49-F238E27FC236}">
                <a16:creationId xmlns:a16="http://schemas.microsoft.com/office/drawing/2014/main" id="{A31D199F-FBFE-4FDF-B12A-8F641DF7B6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93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A079D24-860A-4799-B3AE-658D4F136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76325"/>
            <a:ext cx="12191999" cy="4705352"/>
          </a:xfrm>
          <a:prstGeom prst="rect">
            <a:avLst/>
          </a:prstGeom>
          <a:gradFill flip="none" rotWithShape="1">
            <a:gsLst>
              <a:gs pos="45000">
                <a:srgbClr val="000000">
                  <a:alpha val="35000"/>
                </a:srgbClr>
              </a:gs>
              <a:gs pos="55000">
                <a:srgbClr val="000000">
                  <a:alpha val="35000"/>
                </a:srgbClr>
              </a:gs>
              <a:gs pos="25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  <a:gs pos="75000">
                <a:srgbClr val="000000">
                  <a:alpha val="20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82AC8-9C04-4798-8C63-8D3F07EF5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08948" y="381000"/>
            <a:ext cx="4252273" cy="566736"/>
          </a:xfrm>
        </p:spPr>
        <p:txBody>
          <a:bodyPr vert="horz" lIns="0" tIns="0" rIns="0" bIns="0" rtlCol="0" anchor="b" anchorCtr="0">
            <a:normAutofit fontScale="90000"/>
          </a:bodyPr>
          <a:lstStyle/>
          <a:p>
            <a:pPr algn="ctr"/>
            <a:r>
              <a:rPr lang="en-US" b="1" u="sng" dirty="0">
                <a:solidFill>
                  <a:schemeClr val="bg1"/>
                </a:solidFill>
              </a:rPr>
              <a:t>Learning Objectives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F26C73A-2859-43D3-846C-F5680FA07E7F}"/>
              </a:ext>
            </a:extLst>
          </p:cNvPr>
          <p:cNvSpPr txBox="1"/>
          <p:nvPr/>
        </p:nvSpPr>
        <p:spPr>
          <a:xfrm>
            <a:off x="3238499" y="1546532"/>
            <a:ext cx="68961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Understand Visualizations and predict future sales based on the following categories.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Item_Identifier---------------- Unique product 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Item_MRP---------------------- Maximum retail price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Outlet_Location_Type----- Type of area Store is located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Outlet_Type------------------- Grocery store or Supermarket.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Item_Outlet_Sales----------- Sales of product in store.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Item_Visibility------------------ Percentage of visibility in store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Item_Type----------------------- Category of the product.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AA970D1A-7E7F-406A-9332-6A0AAF8E3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988" y="34147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E0DB3DD6-73DF-43A8-9C59-C2F46BB3FB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988" y="34147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FF8F2A88-F06C-4BED-8B80-69108A2AC4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6988" y="34147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6" name="Slide 2">
            <a:hlinkClick r:id="" action="ppaction://media"/>
            <a:extLst>
              <a:ext uri="{FF2B5EF4-FFF2-40B4-BE49-F238E27FC236}">
                <a16:creationId xmlns:a16="http://schemas.microsoft.com/office/drawing/2014/main" id="{A6B3A48F-CA81-4F11-B74F-BC9EA440F6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7588" y="54975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28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51000">
        <p:fade/>
      </p:transition>
    </mc:Choice>
    <mc:Fallback xmlns="">
      <p:transition spd="slow" advClick="0" advTm="5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56C97-8336-4741-AF90-4F37ECBF9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011238"/>
            <a:ext cx="6617368" cy="384175"/>
          </a:xfrm>
        </p:spPr>
        <p:txBody>
          <a:bodyPr>
            <a:normAutofit fontScale="90000"/>
          </a:bodyPr>
          <a:lstStyle/>
          <a:p>
            <a:r>
              <a:rPr lang="en-US" dirty="0"/>
              <a:t>Top 5 Product distribution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5DEF40-F386-45F1-947F-533042375779}"/>
              </a:ext>
            </a:extLst>
          </p:cNvPr>
          <p:cNvSpPr txBox="1"/>
          <p:nvPr/>
        </p:nvSpPr>
        <p:spPr>
          <a:xfrm>
            <a:off x="7342094" y="2373406"/>
            <a:ext cx="42156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is portrayed as a Pie chart between the top 5 listed items across all stores.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helps us Identify top items and get a clear understanding of largest market typing's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example fruits and vegetables &amp; snack foods take up over 50 percent of top 5 Items featured.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23195A-F78C-4670-9196-B5A488CEDCD8}"/>
              </a:ext>
            </a:extLst>
          </p:cNvPr>
          <p:cNvSpPr/>
          <p:nvPr/>
        </p:nvSpPr>
        <p:spPr>
          <a:xfrm>
            <a:off x="3198891" y="4478448"/>
            <a:ext cx="706170" cy="1840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FD090-D940-4DCB-AD5C-E44FA0D99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5358" y="1772149"/>
            <a:ext cx="5518634" cy="391174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9B5B94-66F8-4799-8BA8-ED221CF96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969" y="1714500"/>
            <a:ext cx="5729024" cy="3969396"/>
          </a:xfrm>
          <a:prstGeom prst="rect">
            <a:avLst/>
          </a:prstGeom>
        </p:spPr>
      </p:pic>
      <p:pic>
        <p:nvPicPr>
          <p:cNvPr id="9" name="slide 3">
            <a:hlinkClick r:id="" action="ppaction://media"/>
            <a:extLst>
              <a:ext uri="{FF2B5EF4-FFF2-40B4-BE49-F238E27FC236}">
                <a16:creationId xmlns:a16="http://schemas.microsoft.com/office/drawing/2014/main" id="{567478A0-EA6F-4258-A7C6-6643AB72AD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3294" y="547035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8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2000">
        <p:fade/>
      </p:transition>
    </mc:Choice>
    <mc:Fallback>
      <p:transition spd="slow" advClick="0" advTm="3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090F3-0842-4266-AEBF-AA96A83AC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Final DATA VISUALIZATION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71F071-87B3-4EC3-A2A1-FFF117DDF975}"/>
              </a:ext>
            </a:extLst>
          </p:cNvPr>
          <p:cNvSpPr txBox="1"/>
          <p:nvPr/>
        </p:nvSpPr>
        <p:spPr>
          <a:xfrm>
            <a:off x="6286500" y="1743075"/>
            <a:ext cx="4714875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is a bar representation of sales versus </a:t>
            </a:r>
            <a:r>
              <a:rPr lang="en-US" sz="1400" dirty="0" err="1"/>
              <a:t>Outlet_Type</a:t>
            </a:r>
            <a:r>
              <a:rPr lang="en-US" sz="1400" dirty="0"/>
              <a:t>.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We have a hue in place that breaks up the </a:t>
            </a:r>
            <a:r>
              <a:rPr lang="en-US" sz="1400" dirty="0" err="1"/>
              <a:t>Outlet_Type</a:t>
            </a:r>
            <a:r>
              <a:rPr lang="en-US" sz="1400" dirty="0"/>
              <a:t> by location 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This helps us identify things like what kind of outlet preforms statistically better based on location.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Here it can be seen that a supermarket type 1 preforms almost the same no matter the outlet location.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It also identifies room for improvement.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Grocery stores are in outlet location types 1 and 3 both have statistically more success in sales as a supermarket type one.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Based off this data I would recommend building upon each grocery store into a supermarket type one as outlet location appears to support both categories.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3C2044-CB63-43B2-ABD6-7563A003D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1790700"/>
            <a:ext cx="4538077" cy="3978275"/>
          </a:xfrm>
        </p:spPr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AFEBD1-C766-4419-A099-B7C96951F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602" y="1774246"/>
            <a:ext cx="5006975" cy="3975885"/>
          </a:xfrm>
          <a:prstGeom prst="rect">
            <a:avLst/>
          </a:prstGeom>
        </p:spPr>
      </p:pic>
      <p:pic>
        <p:nvPicPr>
          <p:cNvPr id="10" name="Slide 4">
            <a:hlinkClick r:id="" action="ppaction://media"/>
            <a:extLst>
              <a:ext uri="{FF2B5EF4-FFF2-40B4-BE49-F238E27FC236}">
                <a16:creationId xmlns:a16="http://schemas.microsoft.com/office/drawing/2014/main" id="{0CA576C3-DB65-409A-8777-3D85C9A136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18321" y="58166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003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62000">
        <p:fade/>
      </p:transition>
    </mc:Choice>
    <mc:Fallback>
      <p:transition spd="slow" advClick="0" advTm="6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1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9433B-3EBE-4860-BBFA-05BA4EF07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55E32-F6F8-4AA6-99D2-01355F751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2640556"/>
            <a:ext cx="10026650" cy="17378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With data represented here there are clear and transparent areas of opportunity to maximize Item outlet sales. </a:t>
            </a:r>
          </a:p>
          <a:p>
            <a:r>
              <a:rPr lang="en-US" dirty="0"/>
              <a:t>With demographics on top products and performance of outlet location types it has been identified that there is clear room for improving on outlet types in tier 1 &amp; 3 locations. </a:t>
            </a:r>
          </a:p>
        </p:txBody>
      </p:sp>
      <p:pic>
        <p:nvPicPr>
          <p:cNvPr id="5" name="Slide 5">
            <a:hlinkClick r:id="" action="ppaction://media"/>
            <a:extLst>
              <a:ext uri="{FF2B5EF4-FFF2-40B4-BE49-F238E27FC236}">
                <a16:creationId xmlns:a16="http://schemas.microsoft.com/office/drawing/2014/main" id="{599F4C4D-CADC-4FD9-BBEC-764A392766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7448" y="46883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87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2000">
        <p:fade/>
      </p:transition>
    </mc:Choice>
    <mc:Fallback>
      <p:transition spd="slow" advClick="0" advTm="3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LeafVTI">
  <a:themeElements>
    <a:clrScheme name="AnalogousFromDarkSeedLeftStep">
      <a:dk1>
        <a:srgbClr val="000000"/>
      </a:dk1>
      <a:lt1>
        <a:srgbClr val="FFFFFF"/>
      </a:lt1>
      <a:dk2>
        <a:srgbClr val="412824"/>
      </a:dk2>
      <a:lt2>
        <a:srgbClr val="E7E2E8"/>
      </a:lt2>
      <a:accent1>
        <a:srgbClr val="5DB346"/>
      </a:accent1>
      <a:accent2>
        <a:srgbClr val="83AF3A"/>
      </a:accent2>
      <a:accent3>
        <a:srgbClr val="A8A442"/>
      </a:accent3>
      <a:accent4>
        <a:srgbClr val="B17B3B"/>
      </a:accent4>
      <a:accent5>
        <a:srgbClr val="C35C4D"/>
      </a:accent5>
      <a:accent6>
        <a:srgbClr val="B13B5D"/>
      </a:accent6>
      <a:hlink>
        <a:srgbClr val="BF643F"/>
      </a:hlink>
      <a:folHlink>
        <a:srgbClr val="7F7F7F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318</Words>
  <Application>Microsoft Office PowerPoint</Application>
  <PresentationFormat>Widescreen</PresentationFormat>
  <Paragraphs>30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 Next LT Pro Light</vt:lpstr>
      <vt:lpstr>Rockwell Nova Light</vt:lpstr>
      <vt:lpstr>Wingdings</vt:lpstr>
      <vt:lpstr>LeafVTI</vt:lpstr>
      <vt:lpstr>Food Sales Predictions</vt:lpstr>
      <vt:lpstr>Learning Objectives</vt:lpstr>
      <vt:lpstr>Top 5 Product distribution</vt:lpstr>
      <vt:lpstr>Final DATA VISUALIZATION</vt:lpstr>
      <vt:lpstr>Summary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Sales Predictions</dc:title>
  <dc:creator>tanner gorman</dc:creator>
  <cp:lastModifiedBy>tanner gorman</cp:lastModifiedBy>
  <cp:revision>2</cp:revision>
  <dcterms:created xsi:type="dcterms:W3CDTF">2022-04-03T05:38:11Z</dcterms:created>
  <dcterms:modified xsi:type="dcterms:W3CDTF">2022-04-08T15:40:11Z</dcterms:modified>
</cp:coreProperties>
</file>

<file path=docProps/thumbnail.jpeg>
</file>